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ppt/slides/slide2.xml" ContentType="application/vnd.openxmlformats-officedocument.presentationml.slide+xml"/>
  <Override PartName="/ppt/notesSlides/notesSlide.xml" ContentType="application/vnd.openxmlformats-officedocument.presentationml.notesSlide+xml"/>
  <Override PartName="/ppt/slides/slide3.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notesSlides/notesSlide3.xml" ContentType="application/vnd.openxmlformats-officedocument.presentationml.notesSlide+xml"/>
  <Override PartName="/ppt/slides/slide5.xml" ContentType="application/vnd.openxmlformats-officedocument.presentationml.slide+xml"/>
  <Override PartName="/ppt/notesSlides/notesSlide4.xml" ContentType="application/vnd.openxmlformats-officedocument.presentationml.notesSlide+xml"/>
  <Override PartName="/ppt/slides/slide6.xml" ContentType="application/vnd.openxmlformats-officedocument.presentationml.slide+xml"/>
  <Override PartName="/ppt/notesSlides/notesSlide5.xml" ContentType="application/vnd.openxmlformats-officedocument.presentationml.notesSlide+xml"/>
  <Override PartName="/ppt/slides/slide7.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notesSlides/notesSlide8.xml" ContentType="application/vnd.openxmlformats-officedocument.presentationml.notesSlide+xml"/>
  <Override PartName="/ppt/slides/slidea.xml" ContentType="application/vnd.openxmlformats-officedocument.presentationml.slide+xml"/>
  <Override PartName="/ppt/notesSlides/notesSlide9.xml" ContentType="application/vnd.openxmlformats-officedocument.presentationml.notesSlide+xml"/>
  <Override PartName="/ppt/slides/slideb.xml" ContentType="application/vnd.openxmlformats-officedocument.presentationml.slide+xml"/>
  <Override PartName="/ppt/notesSlides/notesSlidea.xml" ContentType="application/vnd.openxmlformats-officedocument.presentationml.notesSlide+xml"/>
  <Override PartName="/ppt/slides/slidec.xml" ContentType="application/vnd.openxmlformats-officedocument.presentationml.slide+xml"/>
  <Override PartName="/ppt/notesSlides/notesSlideb.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p15="http://schemas.microsoft.com/office/powerpoint/2012/mai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 id="257" r:id="RelId0"/>
    <p:sldId id="258" r:id="RelId1"/>
    <p:sldId id="259" r:id="RelId2"/>
    <p:sldId id="260" r:id="RelId3"/>
    <p:sldId id="261" r:id="RelId4"/>
    <p:sldId id="262" r:id="RelId5"/>
    <p:sldId id="263" r:id="RelId6"/>
    <p:sldId id="264" r:id="RelId7"/>
    <p:sldId id="265" r:id="RelId8"/>
    <p:sldId id="266" r:id="RelId9"/>
    <p:sldId id="267" r:id="Rel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C910"/>
    <a:srgbClr val="D9D9D9"/>
    <a:srgbClr val="D3D3D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580" autoAdjust="0"/>
    <p:restoredTop sz="86410" autoAdjust="0"/>
  </p:normalViewPr>
  <p:slideViewPr>
    <p:cSldViewPr snapToGrid="0" snapToObjects="1">
      <p:cViewPr varScale="1">
        <p:scale>
          <a:sx n="72" d="100"/>
          <a:sy n="72" d="100"/>
        </p:scale>
        <p:origin x="84" y="75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&#65279;<?xml version="1.0" encoding="utf-8"?><Relationships xmlns="http://schemas.openxmlformats.org/package/2006/relationships"><Relationship Type="http://schemas.openxmlformats.org/officeDocument/2006/relationships/presProps" Target="presProps.xml" Id="rId3" /><Relationship Type="http://schemas.openxmlformats.org/officeDocument/2006/relationships/slide" Target="slides/slide1.xml" Id="rId2" /><Relationship Type="http://schemas.openxmlformats.org/officeDocument/2006/relationships/slideMaster" Target="slideMasters/slideMaster1.xml" Id="rId1" /><Relationship Type="http://schemas.openxmlformats.org/officeDocument/2006/relationships/tableStyles" Target="tableStyles.xml" Id="rId6" /><Relationship Type="http://schemas.openxmlformats.org/officeDocument/2006/relationships/theme" Target="theme/theme1.xml" Id="rId5" /><Relationship Type="http://schemas.openxmlformats.org/officeDocument/2006/relationships/viewProps" Target="viewProps.xml" Id="rId4" /><Relationship Type="http://schemas.openxmlformats.org/officeDocument/2006/relationships/slide" Target="/ppt/slides/slide2.xml" Id="RelId0" /><Relationship Type="http://schemas.openxmlformats.org/officeDocument/2006/relationships/slide" Target="/ppt/slides/slide3.xml" Id="RelId1" /><Relationship Type="http://schemas.openxmlformats.org/officeDocument/2006/relationships/slide" Target="/ppt/slides/slide4.xml" Id="RelId2" /><Relationship Type="http://schemas.openxmlformats.org/officeDocument/2006/relationships/slide" Target="/ppt/slides/slide5.xml" Id="RelId3" /><Relationship Type="http://schemas.openxmlformats.org/officeDocument/2006/relationships/slide" Target="/ppt/slides/slide6.xml" Id="RelId4" /><Relationship Type="http://schemas.openxmlformats.org/officeDocument/2006/relationships/slide" Target="/ppt/slides/slide7.xml" Id="RelId5" /><Relationship Type="http://schemas.openxmlformats.org/officeDocument/2006/relationships/slide" Target="/ppt/slides/slide8.xml" Id="RelId6" /><Relationship Type="http://schemas.openxmlformats.org/officeDocument/2006/relationships/slide" Target="/ppt/slides/slide9.xml" Id="RelId7" /><Relationship Type="http://schemas.openxmlformats.org/officeDocument/2006/relationships/slide" Target="/ppt/slides/slidea.xml" Id="RelId8" /><Relationship Type="http://schemas.openxmlformats.org/officeDocument/2006/relationships/slide" Target="/ppt/slides/slideb.xml" Id="RelId9" /><Relationship Type="http://schemas.openxmlformats.org/officeDocument/2006/relationships/slide" Target="/ppt/slides/slidec.xml" Id="RelId10" /></Relationships>
</file>

<file path=ppt/notesSlides/notesSlide.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SUPPLYCHAIN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Support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FINANCE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EXECUTIVE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INFO</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2.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Performance Over Time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SUPPLYCHAIN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FINANCE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EXECUTIVE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Gross Margin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Profit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3.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SUPPLYCHAIN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FINANCE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EXECUTIVE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4.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scatterChart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donutChart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waterfallChart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SUPPLYCHAIN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FINANCE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EXECUTIVE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GM%Button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NP%_Performance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5.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NetError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ForeCast Accuracy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Abs Error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SUPPLYCHAIN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FINANCE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EXECUTIVE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6.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 NS $ &amp; GM % Trend For </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7.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Performance Over Time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tableEx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SUPPLYCHAIN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FINANCE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EXECUTIVE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Gross Margin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Profit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ForeCast Accuracy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Net Sales Performance Over Time </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lineClusteredColumnComboChart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ribbonChart</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8.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SALES</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SUPPLYCHAIN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MARKETING</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FINANCE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EXECUTIVE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slicer</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GM % Growth</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pivotTable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Products</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9.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Post discount % Trend of  for - </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a.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notesSlides/notesSlideb.xml><?xml version="1.0" encoding="utf-8"?>
<p:notes xmlns:p="http://schemas.openxmlformats.org/presentationml/2006/main">
  <p:cSld>
    <p:spTree>
      <p:nvGrpSpPr>
        <p:cNvPr id="1" name=""/>
        <p:cNvGrpSpPr/>
        <p:nvPr/>
      </p:nvGrpSpPr>
      <p:grpSpPr/>
      <p:sp>
        <p:nvSpPr>
          <p:cNvPr id="2" name="Slide Text"/>
          <p:cNvSpPr>
            <a:spLocks xmlns:a="http://schemas.openxmlformats.org/drawingml/2006/main" noGrp="1"/>
          </p:cNvSpPr>
          <p:nvPr>
            <p:ph type="body" idx="1"/>
          </p:nvPr>
        </p:nvSpPr>
        <p:spPr/>
        <p:txBody>
          <a:bodyPr xmlns:a="http://schemas.openxmlformats.org/drawingml/2006/main"/>
          <a:lstStyle xmlns:a="http://schemas.openxmlformats.org/drawingml/2006/main"/>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image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shape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textbox</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card</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Home</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a:p xmlns:a="http://schemas.openxmlformats.org/drawingml/2006/main">
            <a:r>
              <a:rPr b="1" dirty="0"/>
              <a:t>actionButton</a:t>
            </a:r>
            <a:endParaRPr dirty="0"/>
          </a:p>
          <a:p xmlns:a="http://schemas.openxmlformats.org/drawingml/2006/main">
            <a:r>
              <a:rPr b="0" dirty="0"/>
              <a:t>No alt text provided</a:t>
            </a:r>
            <a:endParaRPr dirty="0"/>
          </a:p>
          <a:p xmlns:a="http://schemas.openxmlformats.org/drawingml/2006/main">
            <a:r>
              <a:rPr b="0" dirty="0"/>
              <a:t/>
            </a:r>
            <a:endParaRPr dirty="0"/>
          </a:p>
        </p:txBody>
      </p:sp>
    </p:spTree>
    <p:clrMapOvr>
      <a:masterClrMapping xmlns:a="http://schemas.openxmlformats.org/drawingml/2006/main"/>
    </p:clrMapOvr>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747689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55321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9826409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144985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627ED9C8-F09A-4D9E-BEC0-4725162E21FF}" type="datetimeFigureOut">
              <a:rPr lang="en-US" smtClean="0"/>
              <a:t>11/25/2020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26881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10043315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27ED9C8-F09A-4D9E-BEC0-4725162E21FF}" type="datetimeFigureOut">
              <a:rPr lang="en-US" smtClean="0"/>
              <a:t>11/25/2020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25692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27ED9C8-F09A-4D9E-BEC0-4725162E21FF}" type="datetimeFigureOut">
              <a:rPr lang="en-US" smtClean="0"/>
              <a:t>11/25/2020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2809139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7ED9C8-F09A-4D9E-BEC0-4725162E21FF}" type="datetimeFigureOut">
              <a:rPr lang="en-US" smtClean="0"/>
              <a:t>11/25/2020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358181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9933904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627ED9C8-F09A-4D9E-BEC0-4725162E21FF}" type="datetimeFigureOut">
              <a:rPr lang="en-US" smtClean="0"/>
              <a:t>11/25/2020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C7D807A-D3EC-4DEA-86E2-120E4093F1A6}" type="slidenum">
              <a:rPr lang="en-US" smtClean="0"/>
              <a:t>‹#›</a:t>
            </a:fld>
            <a:endParaRPr lang="en-US"/>
          </a:p>
        </p:txBody>
      </p:sp>
    </p:spTree>
    <p:extLst>
      <p:ext uri="{BB962C8B-B14F-4D97-AF65-F5344CB8AC3E}">
        <p14:creationId xmlns:p14="http://schemas.microsoft.com/office/powerpoint/2010/main" val="28848075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p14="http://schemas.microsoft.com/office/powerpoint/2010/main"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7ED9C8-F09A-4D9E-BEC0-4725162E21FF}" type="datetimeFigureOut">
              <a:rPr lang="en-US" smtClean="0"/>
              <a:t>11/25/2020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7D807A-D3EC-4DEA-86E2-120E4093F1A6}" type="slidenum">
              <a:rPr lang="en-US" smtClean="0"/>
              <a:t>‹#›</a:t>
            </a:fld>
            <a:endParaRPr lang="en-US"/>
          </a:p>
        </p:txBody>
      </p:sp>
    </p:spTree>
    <p:extLst>
      <p:ext uri="{BB962C8B-B14F-4D97-AF65-F5344CB8AC3E}">
        <p14:creationId xmlns:p14="http://schemas.microsoft.com/office/powerpoint/2010/main" val="142369109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&#65279;<?xml version="1.0" encoding="utf-8"?><Relationships xmlns="http://schemas.openxmlformats.org/package/2006/relationships"><Relationship Type="http://schemas.openxmlformats.org/officeDocument/2006/relationships/image" Target="../media/image1.png" Id="rId2" /><Relationship Type="http://schemas.openxmlformats.org/officeDocument/2006/relationships/slideLayout" Target="../slideLayouts/slideLayout7.xml" Id="rId1" /><Relationship Type="http://schemas.openxmlformats.org/officeDocument/2006/relationships/image" Target="../media/image3.png" Id="rId5" /><Relationship Type="http://schemas.openxmlformats.org/officeDocument/2006/relationships/image" Target="../media/image2.png" Id="rId4" /><Relationship Type="http://schemas.openxmlformats.org/officeDocument/2006/relationships/hyperlink" Target="https://app.powerbi.com/groups/me/reports/01a8fe88-d9e8-403b-9a5d-99b62eafe53e?pbi_source=PowerPoint" TargetMode="External" Id="coverSlideHpLink" /></Relationships>
</file>

<file path=ppt/slides/_rels/slide2.xml.rels>&#65279;<?xml version="1.0" encoding="utf-8"?><Relationships xmlns="http://schemas.openxmlformats.org/package/2006/relationships"><Relationship Type="http://schemas.openxmlformats.org/officeDocument/2006/relationships/notesSlide" Target="/ppt/notesSlides/notesSlide.xml" Id="R1234cdfa7dc049f0" /><Relationship Type="http://schemas.openxmlformats.org/officeDocument/2006/relationships/slideLayout" Target="/ppt/slideLayouts/slideLayout8.xml" Id="R6f5fcbf06f684614" /><Relationship Type="http://schemas.openxmlformats.org/officeDocument/2006/relationships/hyperlink" Target="https://app.powerbi.com/groups/me/reports/01a8fe88-d9e8-403b-9a5d-99b62eafe53e/?pbi_source=PowerPoint" TargetMode="External" Id="RelId0" /><Relationship Type="http://schemas.openxmlformats.org/officeDocument/2006/relationships/image" Target="/ppt/media/image4.png" Id="imgId45141745" /></Relationships>
</file>

<file path=ppt/slides/_rels/slide3.xml.rels>&#65279;<?xml version="1.0" encoding="utf-8"?><Relationships xmlns="http://schemas.openxmlformats.org/package/2006/relationships"><Relationship Type="http://schemas.openxmlformats.org/officeDocument/2006/relationships/notesSlide" Target="/ppt/notesSlides/notesSlide2.xml" Id="R8311b241199c4131" /><Relationship Type="http://schemas.openxmlformats.org/officeDocument/2006/relationships/slideLayout" Target="/ppt/slideLayouts/slideLayout8.xml" Id="R2f05e21fe8a042ac" /><Relationship Type="http://schemas.openxmlformats.org/officeDocument/2006/relationships/hyperlink" Target="https://app.powerbi.com/groups/me/reports/01a8fe88-d9e8-403b-9a5d-99b62eafe53e/?pbi_source=PowerPoint" TargetMode="External" Id="RelId1" /><Relationship Type="http://schemas.openxmlformats.org/officeDocument/2006/relationships/image" Target="/ppt/media/image5.png" Id="imgId45141746" /></Relationships>
</file>

<file path=ppt/slides/_rels/slide4.xml.rels>&#65279;<?xml version="1.0" encoding="utf-8"?><Relationships xmlns="http://schemas.openxmlformats.org/package/2006/relationships"><Relationship Type="http://schemas.openxmlformats.org/officeDocument/2006/relationships/notesSlide" Target="/ppt/notesSlides/notesSlide3.xml" Id="R0dd07d5a4f6a4699" /><Relationship Type="http://schemas.openxmlformats.org/officeDocument/2006/relationships/slideLayout" Target="/ppt/slideLayouts/slideLayout8.xml" Id="R79bf1108fadd4a3f" /><Relationship Type="http://schemas.openxmlformats.org/officeDocument/2006/relationships/hyperlink" Target="https://app.powerbi.com/groups/me/reports/01a8fe88-d9e8-403b-9a5d-99b62eafe53e/?pbi_source=PowerPoint" TargetMode="External" Id="RelId2" /><Relationship Type="http://schemas.openxmlformats.org/officeDocument/2006/relationships/image" Target="/ppt/media/image6.png" Id="imgId45141747" /></Relationships>
</file>

<file path=ppt/slides/_rels/slide5.xml.rels>&#65279;<?xml version="1.0" encoding="utf-8"?><Relationships xmlns="http://schemas.openxmlformats.org/package/2006/relationships"><Relationship Type="http://schemas.openxmlformats.org/officeDocument/2006/relationships/notesSlide" Target="/ppt/notesSlides/notesSlide4.xml" Id="R7a3bd05bd9ca4712" /><Relationship Type="http://schemas.openxmlformats.org/officeDocument/2006/relationships/slideLayout" Target="/ppt/slideLayouts/slideLayout8.xml" Id="R6a8ec6fbfa704ecf" /><Relationship Type="http://schemas.openxmlformats.org/officeDocument/2006/relationships/hyperlink" Target="https://app.powerbi.com/groups/me/reports/01a8fe88-d9e8-403b-9a5d-99b62eafe53e/?pbi_source=PowerPoint" TargetMode="External" Id="RelId3" /><Relationship Type="http://schemas.openxmlformats.org/officeDocument/2006/relationships/image" Target="/ppt/media/image7.png" Id="imgId45141748" /></Relationships>
</file>

<file path=ppt/slides/_rels/slide6.xml.rels>&#65279;<?xml version="1.0" encoding="utf-8"?><Relationships xmlns="http://schemas.openxmlformats.org/package/2006/relationships"><Relationship Type="http://schemas.openxmlformats.org/officeDocument/2006/relationships/notesSlide" Target="/ppt/notesSlides/notesSlide5.xml" Id="Recf005bc7a6e4d6b" /><Relationship Type="http://schemas.openxmlformats.org/officeDocument/2006/relationships/slideLayout" Target="/ppt/slideLayouts/slideLayout8.xml" Id="R75602d10b4134a49" /><Relationship Type="http://schemas.openxmlformats.org/officeDocument/2006/relationships/hyperlink" Target="https://app.powerbi.com/groups/me/reports/01a8fe88-d9e8-403b-9a5d-99b62eafe53e/?pbi_source=PowerPoint" TargetMode="External" Id="RelId4" /><Relationship Type="http://schemas.openxmlformats.org/officeDocument/2006/relationships/image" Target="/ppt/media/image8.png" Id="imgId45141749" /></Relationships>
</file>

<file path=ppt/slides/_rels/slide7.xml.rels>&#65279;<?xml version="1.0" encoding="utf-8"?><Relationships xmlns="http://schemas.openxmlformats.org/package/2006/relationships"><Relationship Type="http://schemas.openxmlformats.org/officeDocument/2006/relationships/notesSlide" Target="/ppt/notesSlides/notesSlide6.xml" Id="R780f45737b59448a" /><Relationship Type="http://schemas.openxmlformats.org/officeDocument/2006/relationships/slideLayout" Target="/ppt/slideLayouts/slideLayout8.xml" Id="R48464887db2941f5" /><Relationship Type="http://schemas.openxmlformats.org/officeDocument/2006/relationships/hyperlink" Target="https://app.powerbi.com/groups/me/reports/01a8fe88-d9e8-403b-9a5d-99b62eafe53e/?pbi_source=PowerPoint" TargetMode="External" Id="RelId5" /><Relationship Type="http://schemas.openxmlformats.org/officeDocument/2006/relationships/image" Target="/ppt/media/image9.png" Id="imgId45141750" /></Relationships>
</file>

<file path=ppt/slides/_rels/slide8.xml.rels>&#65279;<?xml version="1.0" encoding="utf-8"?><Relationships xmlns="http://schemas.openxmlformats.org/package/2006/relationships"><Relationship Type="http://schemas.openxmlformats.org/officeDocument/2006/relationships/notesSlide" Target="/ppt/notesSlides/notesSlide7.xml" Id="R230aa98cbcea4755" /><Relationship Type="http://schemas.openxmlformats.org/officeDocument/2006/relationships/slideLayout" Target="/ppt/slideLayouts/slideLayout8.xml" Id="Ra456ef9e90834f9e" /><Relationship Type="http://schemas.openxmlformats.org/officeDocument/2006/relationships/hyperlink" Target="https://app.powerbi.com/groups/me/reports/01a8fe88-d9e8-403b-9a5d-99b62eafe53e/?pbi_source=PowerPoint" TargetMode="External" Id="RelId6" /><Relationship Type="http://schemas.openxmlformats.org/officeDocument/2006/relationships/image" Target="/ppt/media/imagea.png" Id="imgId45141751" /></Relationships>
</file>

<file path=ppt/slides/_rels/slide9.xml.rels>&#65279;<?xml version="1.0" encoding="utf-8"?><Relationships xmlns="http://schemas.openxmlformats.org/package/2006/relationships"><Relationship Type="http://schemas.openxmlformats.org/officeDocument/2006/relationships/notesSlide" Target="/ppt/notesSlides/notesSlide8.xml" Id="Rc276884231e740de" /><Relationship Type="http://schemas.openxmlformats.org/officeDocument/2006/relationships/slideLayout" Target="/ppt/slideLayouts/slideLayout8.xml" Id="Re53263c380d849e0" /><Relationship Type="http://schemas.openxmlformats.org/officeDocument/2006/relationships/hyperlink" Target="https://app.powerbi.com/groups/me/reports/01a8fe88-d9e8-403b-9a5d-99b62eafe53e/?pbi_source=PowerPoint" TargetMode="External" Id="RelId7" /><Relationship Type="http://schemas.openxmlformats.org/officeDocument/2006/relationships/image" Target="/ppt/media/imageb.png" Id="imgId45141752" /></Relationships>
</file>

<file path=ppt/slides/_rels/slidea.xml.rels>&#65279;<?xml version="1.0" encoding="utf-8"?><Relationships xmlns="http://schemas.openxmlformats.org/package/2006/relationships"><Relationship Type="http://schemas.openxmlformats.org/officeDocument/2006/relationships/notesSlide" Target="/ppt/notesSlides/notesSlide9.xml" Id="R919c384f9087448d" /><Relationship Type="http://schemas.openxmlformats.org/officeDocument/2006/relationships/slideLayout" Target="/ppt/slideLayouts/slideLayout8.xml" Id="R22b4f95128bf48b6" /><Relationship Type="http://schemas.openxmlformats.org/officeDocument/2006/relationships/hyperlink" Target="https://app.powerbi.com/groups/me/reports/01a8fe88-d9e8-403b-9a5d-99b62eafe53e/?pbi_source=PowerPoint" TargetMode="External" Id="RelId8" /><Relationship Type="http://schemas.openxmlformats.org/officeDocument/2006/relationships/image" Target="/ppt/media/imagec.png" Id="imgId45141753" /></Relationships>
</file>

<file path=ppt/slides/_rels/slideb.xml.rels>&#65279;<?xml version="1.0" encoding="utf-8"?><Relationships xmlns="http://schemas.openxmlformats.org/package/2006/relationships"><Relationship Type="http://schemas.openxmlformats.org/officeDocument/2006/relationships/notesSlide" Target="/ppt/notesSlides/notesSlidea.xml" Id="R300446d4c5ec4b9a" /><Relationship Type="http://schemas.openxmlformats.org/officeDocument/2006/relationships/slideLayout" Target="/ppt/slideLayouts/slideLayout8.xml" Id="Re78245ca80644e99" /><Relationship Type="http://schemas.openxmlformats.org/officeDocument/2006/relationships/hyperlink" Target="https://app.powerbi.com/groups/me/reports/01a8fe88-d9e8-403b-9a5d-99b62eafe53e/?pbi_source=PowerPoint" TargetMode="External" Id="RelId9" /><Relationship Type="http://schemas.openxmlformats.org/officeDocument/2006/relationships/image" Target="/ppt/media/imaged.png" Id="imgId45141754" /></Relationships>
</file>

<file path=ppt/slides/_rels/slidec.xml.rels>&#65279;<?xml version="1.0" encoding="utf-8"?><Relationships xmlns="http://schemas.openxmlformats.org/package/2006/relationships"><Relationship Type="http://schemas.openxmlformats.org/officeDocument/2006/relationships/notesSlide" Target="/ppt/notesSlides/notesSlideb.xml" Id="R11d9b7820c8c4e57" /><Relationship Type="http://schemas.openxmlformats.org/officeDocument/2006/relationships/slideLayout" Target="/ppt/slideLayouts/slideLayout8.xml" Id="R562a0698ef6c4fa2" /><Relationship Type="http://schemas.openxmlformats.org/officeDocument/2006/relationships/hyperlink" Target="https://app.powerbi.com/groups/me/reports/01a8fe88-d9e8-403b-9a5d-99b62eafe53e/?pbi_source=PowerPoint" TargetMode="External" Id="RelId10" /><Relationship Type="http://schemas.openxmlformats.org/officeDocument/2006/relationships/image" Target="/ppt/media/imagee.png" Id="imgId45141755" /></Relationships>
</file>

<file path=ppt/slides/slide1.xml><?xml version="1.0" encoding="utf-8"?>
<p:sld xmlns:adec="http://schemas.microsoft.com/office/drawing/2017/decorative" xmlns:a14="http://schemas.microsoft.com/office/drawing/2010/main" xmlns:p14="http://schemas.microsoft.com/office/powerpoint/2010/main"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9" name="Picture 8">
            <a:extLs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
          <p:cNvSpPr txBox="1">
            <a:spLocks noGrp="1"/>
          </p:cNvSpPr>
          <p:nvPr>
            <p:ph type="title" idx="4294967295"/>
          </p:nvPr>
        </p:nvSpPr>
        <p:spPr>
          <a:xfrm>
            <a:off x="810584" y="2982149"/>
            <a:ext cx="6314017" cy="600075"/>
          </a:xfrm>
          <a:prstGeom prst="rect">
            <a:avLst/>
          </a:prstGeom>
          <a:noFill/>
          <a:ln>
            <a:noFill/>
            <a:prstDash/>
          </a:ln>
          <a:effectLst/>
        </p:spPr>
        <p:txBody>
          <a:bodyPr rot="0" spcFirstLastPara="0" vertOverflow="overflow" horzOverflow="overflow" vert="horz" wrap="square" lIns="91440" tIns="45720" rIns="91440" bIns="45720" numCol="1" spcCol="0" rtlCol="0" fromWordArt="0" anchor="b" anchorCtr="0" forceAA="0" compatLnSpc="1">
            <a:prstTxWarp prst="textNoShape">
              <a:avLst/>
            </a:prstTxWarp>
            <a:normAutofit fontScale="90000"/>
          </a:bodyPr>
          <a:lstStyle>
            <a:lvl1pPr algn="ctr" defTabSz="914400" rtl="0" eaLnBrk="1" latinLnBrk="0" hangingPunct="1">
              <a:lnSpc>
                <a:spcPct val="90000"/>
              </a:lnSpc>
              <a:spcBef>
                <a:spcPct val="0"/>
              </a:spcBef>
              <a:buNone/>
              <a:defRPr sz="4400" b="0" i="0" kern="1200" baseline="0">
                <a:solidFill>
                  <a:schemeClr val="tx1"/>
                </a:solidFill>
                <a:latin typeface="Segoe UI Light" charset="0"/>
                <a:ea typeface="Segoe UI Light" charset="0"/>
                <a:cs typeface="Segoe UI Light"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4400" b="0" i="0" u="none" strike="noStrike" kern="1200" cap="none" spc="0" normalizeH="0" baseline="0" noProof="0">
                <a:ln>
                  <a:noFill/>
                </a:ln>
                <a:solidFill>
                  <a:srgbClr val="F3C910"/>
                </a:solidFill>
                <a:effectLst/>
                <a:uLnTx/>
                <a:uFillTx/>
                <a:latin typeface="Segoe UI Light" charset="0"/>
                <a:ea typeface="Segoe UI Light" charset="0"/>
                <a:cs typeface="Segoe UI Light" charset="0"/>
              </a:rPr>
              <a:t>Business_Insights_360</a:t>
            </a:r>
            <a:endParaRPr kumimoji="0" lang="en-US" sz="4400" b="0" i="0" u="none" strike="noStrike" kern="1200" cap="none" spc="0" normalizeH="0" baseline="0" noProof="0" dirty="0">
              <a:ln>
                <a:noFill/>
              </a:ln>
              <a:solidFill>
                <a:srgbClr val="F3C910"/>
              </a:solidFill>
              <a:effectLst/>
              <a:uLnTx/>
              <a:uFillTx/>
              <a:latin typeface="Segoe UI Light" charset="0"/>
              <a:ea typeface="Segoe UI Light" charset="0"/>
              <a:cs typeface="Segoe UI Light" charset="0"/>
            </a:endParaRPr>
          </a:p>
        </p:txBody>
      </p:sp>
      <p:sp>
        <p:nvSpPr>
          <p:cNvPr id="13" name="Text Placeholder 2"/>
          <p:cNvSpPr txBox="1">
            <a:spLocks/>
          </p:cNvSpPr>
          <p:nvPr/>
        </p:nvSpPr>
        <p:spPr>
          <a:xfrm>
            <a:off x="853448" y="3658761"/>
            <a:ext cx="1488017" cy="253470"/>
          </a:xfrm>
          <a:prstGeom prst="rect">
            <a:avLst/>
          </a:prstGeom>
        </p:spPr>
        <p:txBody>
          <a:bodyPr vert="horz" lIns="91440" tIns="45720" rIns="91440" bIns="45720" rtlCol="0">
            <a:normAutofit lnSpcReduction="10000"/>
          </a:bodyPr>
          <a:lstStyle>
            <a:lvl1pPr marL="0" indent="0" algn="ctr" defTabSz="914400" rtl="0" eaLnBrk="1" latinLnBrk="0" hangingPunct="1">
              <a:lnSpc>
                <a:spcPct val="90000"/>
              </a:lnSpc>
              <a:spcBef>
                <a:spcPts val="1000"/>
              </a:spcBef>
              <a:buFont typeface="Arial"/>
              <a:buNone/>
              <a:defRPr sz="1200" b="0" i="0" u="sng" kern="1200">
                <a:solidFill>
                  <a:schemeClr val="tx1"/>
                </a:solidFill>
                <a:latin typeface="Segoe UI" charset="0"/>
                <a:ea typeface="Segoe UI" charset="0"/>
                <a:cs typeface="Segoe UI" charset="0"/>
              </a:defRPr>
            </a:lvl1pPr>
            <a:lvl2pPr marL="457200" indent="0" algn="ctr" defTabSz="914400" rtl="0" eaLnBrk="1" latinLnBrk="0" hangingPunct="1">
              <a:lnSpc>
                <a:spcPct val="90000"/>
              </a:lnSpc>
              <a:spcBef>
                <a:spcPts val="500"/>
              </a:spcBef>
              <a:buFont typeface="Arial"/>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500"/>
              </a:spcBef>
              <a:buFont typeface="Arial"/>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5pPr>
            <a:lvl6pPr marL="22860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6pPr>
            <a:lvl7pPr marL="27432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7pPr>
            <a:lvl8pPr marL="32004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8pPr>
            <a:lvl9pPr marL="3657600" indent="0" algn="ctr" defTabSz="914400" rtl="0" eaLnBrk="1" latinLnBrk="0" hangingPunct="1">
              <a:lnSpc>
                <a:spcPct val="90000"/>
              </a:lnSpc>
              <a:spcBef>
                <a:spcPts val="500"/>
              </a:spcBef>
              <a:buFont typeface="Arial"/>
              <a:buNone/>
              <a:defRPr sz="1600" kern="1200">
                <a:solidFill>
                  <a:schemeClr val="tx1">
                    <a:tint val="75000"/>
                  </a:schemeClr>
                </a:solidFill>
                <a:latin typeface="+mn-lt"/>
                <a:ea typeface="+mn-ea"/>
                <a:cs typeface="+mn-cs"/>
              </a:defRPr>
            </a:lvl9pPr>
          </a:lstStyle>
          <a:p>
            <a:pPr algn="l"/>
            <a:r>
              <a:rPr lang="en-US" dirty="0">
                <a:solidFill>
                  <a:schemeClr val="bg1"/>
                </a:solidFill>
                <a:hlinkClick r:id="coverSlideHpLink"/>
              </a:rPr>
              <a:t>View in Power BI</a:t>
            </a:r>
            <a:endParaRPr lang="en-US" dirty="0">
              <a:solidFill>
                <a:schemeClr val="bg1"/>
              </a:solidFill>
            </a:endParaRPr>
          </a:p>
        </p:txBody>
      </p:sp>
      <p:sp>
        <p:nvSpPr>
          <p:cNvPr id="17" name="TextBox 16"/>
          <p:cNvSpPr txBox="1"/>
          <p:nvPr/>
        </p:nvSpPr>
        <p:spPr>
          <a:xfrm>
            <a:off x="832315" y="5823544"/>
            <a:ext cx="2177716" cy="369332"/>
          </a:xfrm>
          <a:prstGeom prst="rect">
            <a:avLst/>
          </a:prstGeom>
          <a:noFill/>
        </p:spPr>
        <p:txBody>
          <a:bodyPr wrap="square" rtlCol="0">
            <a:spAutoFit/>
          </a:bodyPr>
          <a:lstStyle/>
          <a:p>
            <a:r>
              <a:rPr lang="en-US" sz="900" b="1" i="0" dirty="0">
                <a:solidFill>
                  <a:schemeClr val="bg1"/>
                </a:solidFill>
                <a:latin typeface="Segoe UI Semibold" charset="0"/>
                <a:ea typeface="Segoe UI Semibold" charset="0"/>
                <a:cs typeface="Segoe UI Semibold" charset="0"/>
              </a:rPr>
              <a:t>Downloaded at:</a:t>
            </a:r>
          </a:p>
          <a:p>
            <a:r>
              <a:rPr lang="en-US" sz="900" b="0" i="0" dirty="0">
                <a:solidFill>
                  <a:schemeClr val="bg1"/>
                </a:solidFill>
                <a:latin typeface="Segoe UI" charset="0"/>
                <a:ea typeface="Segoe UI" charset="0"/>
                <a:cs typeface="Segoe UI" charset="0"/>
              </a:rPr>
              <a:t>20/03/2024 09:47:01 UTC</a:t>
            </a:r>
          </a:p>
        </p:txBody>
      </p:sp>
      <p:sp>
        <p:nvSpPr>
          <p:cNvPr id="10" name="TextBox 9"/>
          <p:cNvSpPr txBox="1"/>
          <p:nvPr/>
        </p:nvSpPr>
        <p:spPr>
          <a:xfrm>
            <a:off x="828512" y="5407903"/>
            <a:ext cx="2177716" cy="369332"/>
          </a:xfrm>
          <a:prstGeom prst="rect">
            <a:avLst/>
          </a:prstGeom>
          <a:noFill/>
        </p:spPr>
        <p:txBody>
          <a:bodyPr wrap="square" rtlCol="0">
            <a:spAutoFit/>
          </a:bodyPr>
          <a:lstStyle/>
          <a:p>
            <a:r>
              <a:rPr lang="en-US" sz="900" b="1" dirty="0">
                <a:solidFill>
                  <a:schemeClr val="bg1"/>
                </a:solidFill>
                <a:latin typeface="Segoe UI Semibold" charset="0"/>
                <a:ea typeface="Segoe UI Semibold" charset="0"/>
                <a:cs typeface="Segoe UI Semibold" charset="0"/>
              </a:rPr>
              <a:t>Last data refresh:</a:t>
            </a:r>
            <a:endParaRPr lang="en-US" sz="900" b="1" i="0" dirty="0">
              <a:solidFill>
                <a:schemeClr val="bg1"/>
              </a:solidFill>
              <a:latin typeface="Segoe UI Semibold" charset="0"/>
              <a:ea typeface="Segoe UI Semibold" charset="0"/>
              <a:cs typeface="Segoe UI Semibold" charset="0"/>
            </a:endParaRPr>
          </a:p>
          <a:p>
            <a:r>
              <a:rPr lang="en-US" sz="900" dirty="0">
                <a:solidFill>
                  <a:schemeClr val="bg1"/>
                </a:solidFill>
                <a:latin typeface="Segoe UI" charset="0"/>
                <a:ea typeface="Segoe UI" charset="0"/>
                <a:cs typeface="Segoe UI" charset="0"/>
              </a:rPr>
              <a:t>20/03/2024 09:43:56 UTC</a:t>
            </a:r>
            <a:endParaRPr lang="en-US" sz="900" b="0" i="0" dirty="0">
              <a:solidFill>
                <a:schemeClr val="bg1"/>
              </a:solidFill>
              <a:latin typeface="Segoe UI" charset="0"/>
              <a:ea typeface="Segoe UI" charset="0"/>
              <a:cs typeface="Segoe UI" charset="0"/>
            </a:endParaRPr>
          </a:p>
        </p:txBody>
      </p:sp>
      <p:pic>
        <p:nvPicPr>
          <p:cNvPr id="16" name="Picture 15" descr="Microsoft Power BI"/>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3544" y="722376"/>
            <a:ext cx="1490690" cy="245805"/>
          </a:xfrm>
          <a:prstGeom prst="rect">
            <a:avLst/>
          </a:prstGeom>
        </p:spPr>
      </p:pic>
      <p:pic>
        <p:nvPicPr>
          <p:cNvPr id="18" name="Picture 17">
            <a:extLs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39696" y="3694176"/>
            <a:ext cx="162027" cy="153025"/>
          </a:xfrm>
          <a:prstGeom prst="rect">
            <a:avLst/>
          </a:prstGeom>
        </p:spPr>
      </p:pic>
    </p:spTree>
    <p:extLst>
      <p:ext uri="{BB962C8B-B14F-4D97-AF65-F5344CB8AC3E}">
        <p14:creationId xmlns:p14="http://schemas.microsoft.com/office/powerpoint/2010/main" val="7630729"/>
      </p:ext>
    </p:extLst>
  </p:cSld>
  <p:clrMapOvr>
    <a:masterClrMapping/>
  </p:clrMapOvr>
</p:sld>
</file>

<file path=ppt/slides/slide2.xml><?xml version="1.0" encoding="utf-8"?>
<p:sld xmlns:p="http://schemas.openxmlformats.org/presentationml/2006/main">
  <p:cSld>
    <p:spTree>
      <p:nvGrpSpPr>
        <p:cNvPr id="1" name=""/>
        <p:cNvGrpSpPr/>
        <p:nvPr/>
      </p:nvGrpSpPr>
      <p:grpSpPr/>
      <p:pic>
        <p:nvPicPr>
          <p:cNvPr id="3" name="Picture" title="This slide contains the following visuals: SALES ,SUPPLYCHAIN ,Support ,FINANCE ,MARKETING ,EXECUTIVE ,INFO ,textbox ,image ,shape ,card ,textbox ,card ,Products. Please refer to the notes on this slide for details">
            <a:hlinkClick xmlns:r="http://schemas.openxmlformats.org/officeDocument/2006/relationships" xmlns:a="http://schemas.openxmlformats.org/drawingml/2006/main" r:id="RelId0"/>
          </p:cNvPr>
          <p:cNvPicPr>
            <a:picLocks xmlns:a="http://schemas.openxmlformats.org/drawingml/2006/main" noChangeAspect="1"/>
          </p:cNvPicPr>
          <p:nvPr/>
        </p:nvPicPr>
        <p:blipFill>
          <a:blip xmlns:r="http://schemas.openxmlformats.org/officeDocument/2006/relationships" xmlns:a="http://schemas.openxmlformats.org/drawingml/2006/main" r:embed="imgId4514174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HOME</a:t>
            </a:r>
          </a:p>
        </p:txBody>
      </p:sp>
    </p:spTree>
    <p:clrMapOvr>
      <a:masterClrMapping xmlns:a="http://schemas.openxmlformats.org/drawingml/2006/main"/>
    </p:clrMapOvr>
  </p:cSld>
</p:sld>
</file>

<file path=ppt/slides/slide3.xml><?xml version="1.0" encoding="utf-8"?>
<p:sld xmlns:p="http://schemas.openxmlformats.org/presentationml/2006/main">
  <p:cSld>
    <p:spTree>
      <p:nvGrpSpPr>
        <p:cNvPr id="1" name=""/>
        <p:cNvGrpSpPr/>
        <p:nvPr/>
      </p:nvGrpSpPr>
      <p:grpSpPr/>
      <p:pic>
        <p:nvPicPr>
          <p:cNvPr id="3" name="Picture" title="This slide contains the following visuals: pivotTable ,slicer ,slicer ,slicer ,Net Sales Performance Over Time  ,pivotTable ,pivotTable ,image ,SALES ,SUPPLYCHAIN ,MARKETING ,FINANCE ,EXECUTIVE ,Home ,card ,card ,textbox ,slicer ,slicer ,slicer ,Net Sales ,Gross Margin % ,Net Profit % ,textbox ,slicer ,card ,Products. Please refer to the notes on this slide for details">
            <a:hlinkClick xmlns:r="http://schemas.openxmlformats.org/officeDocument/2006/relationships" xmlns:a="http://schemas.openxmlformats.org/drawingml/2006/main" r:id="RelId1"/>
          </p:cNvPr>
          <p:cNvPicPr>
            <a:picLocks xmlns:a="http://schemas.openxmlformats.org/drawingml/2006/main" noChangeAspect="1"/>
          </p:cNvPicPr>
          <p:nvPr/>
        </p:nvPicPr>
        <p:blipFill>
          <a:blip xmlns:r="http://schemas.openxmlformats.org/officeDocument/2006/relationships" xmlns:a="http://schemas.openxmlformats.org/drawingml/2006/main" r:embed="imgId45141746"/>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Finance_View</a:t>
            </a:r>
          </a:p>
        </p:txBody>
      </p:sp>
    </p:spTree>
    <p:clrMapOvr>
      <a:masterClrMapping xmlns:a="http://schemas.openxmlformats.org/drawingml/2006/main"/>
    </p:clrMapOvr>
  </p:cSld>
</p:sld>
</file>

<file path=ppt/slides/slide4.xml><?xml version="1.0" encoding="utf-8"?>
<p:sld xmlns:p="http://schemas.openxmlformats.org/presentationml/2006/main">
  <p:cSld>
    <p:spTree>
      <p:nvGrpSpPr>
        <p:cNvPr id="1" name=""/>
        <p:cNvGrpSpPr/>
        <p:nvPr/>
      </p:nvGrpSpPr>
      <p:grpSpPr/>
      <p:pic>
        <p:nvPicPr>
          <p:cNvPr id="3" name="Picture" title="This slide contains the following visuals: tableEx ,scatterChart ,pivotTable ,donutChart ,donutChart ,shape ,slicer ,slicer ,slicer ,slicer ,slicer ,slicer ,image ,SALES ,SUPPLYCHAIN ,MARKETING ,FINANCE ,EXECUTIVE ,Home ,textbox ,textbox ,textbox ,textbox ,textbox ,slicer ,slicer ,Products. Please refer to the notes on this slide for details">
            <a:hlinkClick xmlns:r="http://schemas.openxmlformats.org/officeDocument/2006/relationships" xmlns:a="http://schemas.openxmlformats.org/drawingml/2006/main" r:id="RelId2"/>
          </p:cNvPr>
          <p:cNvPicPr>
            <a:picLocks xmlns:a="http://schemas.openxmlformats.org/drawingml/2006/main" noChangeAspect="1"/>
          </p:cNvPicPr>
          <p:nvPr/>
        </p:nvPicPr>
        <p:blipFill>
          <a:blip xmlns:r="http://schemas.openxmlformats.org/officeDocument/2006/relationships" xmlns:a="http://schemas.openxmlformats.org/drawingml/2006/main" r:embed="imgId45141747"/>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Sales_View</a:t>
            </a:r>
          </a:p>
        </p:txBody>
      </p:sp>
    </p:spTree>
    <p:clrMapOvr>
      <a:masterClrMapping xmlns:a="http://schemas.openxmlformats.org/drawingml/2006/main"/>
    </p:clrMapOvr>
  </p:cSld>
</p:sld>
</file>

<file path=ppt/slides/slide5.xml><?xml version="1.0" encoding="utf-8"?>
<p:sld xmlns:p="http://schemas.openxmlformats.org/presentationml/2006/main">
  <p:cSld>
    <p:spTree>
      <p:nvGrpSpPr>
        <p:cNvPr id="1" name=""/>
        <p:cNvGrpSpPr/>
        <p:nvPr/>
      </p:nvGrpSpPr>
      <p:grpSpPr/>
      <p:pic>
        <p:nvPicPr>
          <p:cNvPr id="3" name="Picture" title="This slide contains the following visuals: scatterChart ,pivotTable ,donutChart ,shape ,waterfallChart ,pivotTable ,slicer ,slicer ,slicer ,slicer ,slicer ,slicer ,image ,SALES ,SUPPLYCHAIN ,MARKETING ,FINANCE ,EXECUTIVE ,Home ,textbox ,textbox ,textbox ,textbox ,textbox ,GM%Button ,actionButton ,NP%_Performance ,Products. Please refer to the notes on this slide for details">
            <a:hlinkClick xmlns:r="http://schemas.openxmlformats.org/officeDocument/2006/relationships" xmlns:a="http://schemas.openxmlformats.org/drawingml/2006/main" r:id="RelId3"/>
          </p:cNvPr>
          <p:cNvPicPr>
            <a:picLocks xmlns:a="http://schemas.openxmlformats.org/drawingml/2006/main" noChangeAspect="1"/>
          </p:cNvPicPr>
          <p:nvPr/>
        </p:nvPicPr>
        <p:blipFill>
          <a:blip xmlns:r="http://schemas.openxmlformats.org/officeDocument/2006/relationships" xmlns:a="http://schemas.openxmlformats.org/drawingml/2006/main" r:embed="imgId45141748"/>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Marketing_View</a:t>
            </a:r>
          </a:p>
        </p:txBody>
      </p:sp>
    </p:spTree>
    <p:clrMapOvr>
      <a:masterClrMapping xmlns:a="http://schemas.openxmlformats.org/drawingml/2006/main"/>
    </p:clrMapOvr>
  </p:cSld>
</p:sld>
</file>

<file path=ppt/slides/slide6.xml><?xml version="1.0" encoding="utf-8"?>
<p:sld xmlns:p="http://schemas.openxmlformats.org/presentationml/2006/main">
  <p:cSld>
    <p:spTree>
      <p:nvGrpSpPr>
        <p:cNvPr id="1" name=""/>
        <p:cNvGrpSpPr/>
        <p:nvPr/>
      </p:nvGrpSpPr>
      <p:grpSpPr/>
      <p:pic>
        <p:nvPicPr>
          <p:cNvPr id="3" name="Picture" title="This slide contains the following visuals: pivotTable ,NetError  ,ForeCast Accuracy % ,Abs Error  ,tableEx ,lineClusteredColumnComboChart ,image ,SALES ,SUPPLYCHAIN ,MARKETING ,FINANCE ,EXECUTIVE ,Home ,slicer ,slicer ,slicer ,slicer ,slicer ,slicer ,textbox ,textbox ,textbox ,textbox ,Products. Please refer to the notes on this slide for details">
            <a:hlinkClick xmlns:r="http://schemas.openxmlformats.org/officeDocument/2006/relationships" xmlns:a="http://schemas.openxmlformats.org/drawingml/2006/main" r:id="RelId4"/>
          </p:cNvPr>
          <p:cNvPicPr>
            <a:picLocks xmlns:a="http://schemas.openxmlformats.org/drawingml/2006/main" noChangeAspect="1"/>
          </p:cNvPicPr>
          <p:nvPr/>
        </p:nvPicPr>
        <p:blipFill>
          <a:blip xmlns:r="http://schemas.openxmlformats.org/officeDocument/2006/relationships" xmlns:a="http://schemas.openxmlformats.org/drawingml/2006/main" r:embed="imgId45141749"/>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SupplyChain_View</a:t>
            </a:r>
          </a:p>
        </p:txBody>
      </p:sp>
    </p:spTree>
    <p:clrMapOvr>
      <a:masterClrMapping xmlns:a="http://schemas.openxmlformats.org/drawingml/2006/main"/>
    </p:clrMapOvr>
  </p:cSld>
</p:sld>
</file>

<file path=ppt/slides/slide7.xml><?xml version="1.0" encoding="utf-8"?>
<p:sld xmlns:p="http://schemas.openxmlformats.org/presentationml/2006/main">
  <p:cSld>
    <p:spTree>
      <p:nvGrpSpPr>
        <p:cNvPr id="1" name=""/>
        <p:cNvGrpSpPr/>
        <p:nvPr/>
      </p:nvGrpSpPr>
      <p:grpSpPr/>
      <p:pic>
        <p:nvPicPr>
          <p:cNvPr id="3" name="Picture" title="This slide contains the following visuals:  NS $ &amp; GM % Trend For . Please refer to the notes on this slide for details">
            <a:hlinkClick xmlns:r="http://schemas.openxmlformats.org/officeDocument/2006/relationships" xmlns:a="http://schemas.openxmlformats.org/drawingml/2006/main" r:id="RelId5"/>
          </p:cNvPr>
          <p:cNvPicPr>
            <a:picLocks xmlns:a="http://schemas.openxmlformats.org/drawingml/2006/main" noChangeAspect="1"/>
          </p:cNvPicPr>
          <p:nvPr/>
        </p:nvPicPr>
        <p:blipFill>
          <a:blip xmlns:r="http://schemas.openxmlformats.org/officeDocument/2006/relationships" xmlns:a="http://schemas.openxmlformats.org/drawingml/2006/main" r:embed="imgId45141750"/>
          <a:stretch xmlns:a="http://schemas.openxmlformats.org/drawingml/2006/main">
            <a:fillRect/>
          </a:stretch>
        </p:blipFill>
        <p:spPr>
          <a:xfrm xmlns:a="http://schemas.openxmlformats.org/drawingml/2006/main">
            <a:off x="4191000" y="2143125"/>
            <a:ext cx="3810000" cy="257175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sales_tooltip</a:t>
            </a:r>
          </a:p>
        </p:txBody>
      </p:sp>
    </p:spTree>
    <p:clrMapOvr>
      <a:masterClrMapping xmlns:a="http://schemas.openxmlformats.org/drawingml/2006/main"/>
    </p:clrMapOvr>
  </p:cSld>
</p:sld>
</file>

<file path=ppt/slides/slide8.xml><?xml version="1.0" encoding="utf-8"?>
<p:sld xmlns:p="http://schemas.openxmlformats.org/presentationml/2006/main">
  <p:cSld>
    <p:spTree>
      <p:nvGrpSpPr>
        <p:cNvPr id="1" name=""/>
        <p:cNvGrpSpPr/>
        <p:nvPr/>
      </p:nvGrpSpPr>
      <p:grpSpPr/>
      <p:pic>
        <p:nvPicPr>
          <p:cNvPr id="3" name="Picture" title="This slide contains the following visuals: tableEx ,slicer ,slicer ,slicer ,Net Sales Performance Over Time  ,tableEx ,tableEx ,image ,SALES ,SUPPLYCHAIN ,MARKETING ,FINANCE ,EXECUTIVE ,Home ,textbox ,slicer ,slicer ,slicer ,Net Sales ,Gross Margin % ,Net Profit % ,textbox ,slicer ,card ,ForeCast Accuracy % ,Net Sales Performance Over Time  ,textbox ,textbox ,lineClusteredColumnComboChart ,textbox ,textbox ,ribbonChart ,textbox ,Products. Please refer to the notes on this slide for details">
            <a:hlinkClick xmlns:r="http://schemas.openxmlformats.org/officeDocument/2006/relationships" xmlns:a="http://schemas.openxmlformats.org/drawingml/2006/main" r:id="RelId6"/>
          </p:cNvPr>
          <p:cNvPicPr>
            <a:picLocks xmlns:a="http://schemas.openxmlformats.org/drawingml/2006/main" noChangeAspect="1"/>
          </p:cNvPicPr>
          <p:nvPr/>
        </p:nvPicPr>
        <p:blipFill>
          <a:blip xmlns:r="http://schemas.openxmlformats.org/officeDocument/2006/relationships" xmlns:a="http://schemas.openxmlformats.org/drawingml/2006/main" r:embed="imgId45141751"/>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Executive_View</a:t>
            </a:r>
          </a:p>
        </p:txBody>
      </p:sp>
    </p:spTree>
    <p:clrMapOvr>
      <a:masterClrMapping xmlns:a="http://schemas.openxmlformats.org/drawingml/2006/main"/>
    </p:clrMapOvr>
  </p:cSld>
</p:sld>
</file>

<file path=ppt/slides/slide9.xml><?xml version="1.0" encoding="utf-8"?>
<p:sld xmlns:p="http://schemas.openxmlformats.org/presentationml/2006/main">
  <p:cSld>
    <p:spTree>
      <p:nvGrpSpPr>
        <p:cNvPr id="1" name=""/>
        <p:cNvGrpSpPr/>
        <p:nvPr/>
      </p:nvGrpSpPr>
      <p:grpSpPr/>
      <p:pic>
        <p:nvPicPr>
          <p:cNvPr id="3" name="Picture" title="This slide contains the following visuals: slicer ,slicer ,slicer ,image ,SALES ,SUPPLYCHAIN ,MARKETING ,FINANCE ,EXECUTIVE ,Home ,textbox ,pivotTable ,slicer ,pivotTable ,textbox ,textbox ,GM % Growth ,pivotTable ,pivotTable ,Products. Please refer to the notes on this slide for details">
            <a:hlinkClick xmlns:r="http://schemas.openxmlformats.org/officeDocument/2006/relationships" xmlns:a="http://schemas.openxmlformats.org/drawingml/2006/main" r:id="RelId7"/>
          </p:cNvPr>
          <p:cNvPicPr>
            <a:picLocks xmlns:a="http://schemas.openxmlformats.org/drawingml/2006/main" noChangeAspect="1"/>
          </p:cNvPicPr>
          <p:nvPr/>
        </p:nvPicPr>
        <p:blipFill>
          <a:blip xmlns:r="http://schemas.openxmlformats.org/officeDocument/2006/relationships" xmlns:a="http://schemas.openxmlformats.org/drawingml/2006/main" r:embed="imgId45141752"/>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products</a:t>
            </a:r>
          </a:p>
        </p:txBody>
      </p:sp>
    </p:spTree>
    <p:clrMapOvr>
      <a:masterClrMapping xmlns:a="http://schemas.openxmlformats.org/drawingml/2006/main"/>
    </p:clrMapOvr>
  </p:cSld>
</p:sld>
</file>

<file path=ppt/slides/slidea.xml><?xml version="1.0" encoding="utf-8"?>
<p:sld xmlns:p="http://schemas.openxmlformats.org/presentationml/2006/main">
  <p:cSld>
    <p:spTree>
      <p:nvGrpSpPr>
        <p:cNvPr id="1" name=""/>
        <p:cNvGrpSpPr/>
        <p:nvPr/>
      </p:nvGrpSpPr>
      <p:grpSpPr/>
      <p:pic>
        <p:nvPicPr>
          <p:cNvPr id="3" name="Picture" title="This slide contains the following visuals: Post discount % Trend of  for - . Please refer to the notes on this slide for details">
            <a:hlinkClick xmlns:r="http://schemas.openxmlformats.org/officeDocument/2006/relationships" xmlns:a="http://schemas.openxmlformats.org/drawingml/2006/main" r:id="RelId8"/>
          </p:cNvPr>
          <p:cNvPicPr>
            <a:picLocks xmlns:a="http://schemas.openxmlformats.org/drawingml/2006/main" noChangeAspect="1"/>
          </p:cNvPicPr>
          <p:nvPr/>
        </p:nvPicPr>
        <p:blipFill>
          <a:blip xmlns:r="http://schemas.openxmlformats.org/officeDocument/2006/relationships" xmlns:a="http://schemas.openxmlformats.org/drawingml/2006/main" r:embed="imgId45141753"/>
          <a:stretch xmlns:a="http://schemas.openxmlformats.org/drawingml/2006/main">
            <a:fillRect/>
          </a:stretch>
        </p:blipFill>
        <p:spPr>
          <a:xfrm xmlns:a="http://schemas.openxmlformats.org/drawingml/2006/main">
            <a:off x="4429125" y="2000250"/>
            <a:ext cx="3333750" cy="28575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Post_Discount Trend</a:t>
            </a:r>
          </a:p>
        </p:txBody>
      </p:sp>
    </p:spTree>
    <p:clrMapOvr>
      <a:masterClrMapping xmlns:a="http://schemas.openxmlformats.org/drawingml/2006/main"/>
    </p:clrMapOvr>
  </p:cSld>
</p:sld>
</file>

<file path=ppt/slides/slideb.xml><?xml version="1.0" encoding="utf-8"?>
<p:sld xmlns:p="http://schemas.openxmlformats.org/presentationml/2006/main">
  <p:cSld>
    <p:spTree>
      <p:nvGrpSpPr>
        <p:cNvPr id="1" name=""/>
        <p:cNvGrpSpPr/>
        <p:nvPr/>
      </p:nvGrpSpPr>
      <p:grpSpPr/>
      <p:pic>
        <p:nvPicPr>
          <p:cNvPr id="3" name="Picture" title="This slide contains the following visuals: textbox ,image ,shape ,card ,textbox ,card ,Home ,textbox. Please refer to the notes on this slide for details">
            <a:hlinkClick xmlns:r="http://schemas.openxmlformats.org/officeDocument/2006/relationships" xmlns:a="http://schemas.openxmlformats.org/drawingml/2006/main" r:id="RelId9"/>
          </p:cNvPr>
          <p:cNvPicPr>
            <a:picLocks xmlns:a="http://schemas.openxmlformats.org/drawingml/2006/main" noChangeAspect="1"/>
          </p:cNvPicPr>
          <p:nvPr/>
        </p:nvPicPr>
        <p:blipFill>
          <a:blip xmlns:r="http://schemas.openxmlformats.org/officeDocument/2006/relationships" xmlns:a="http://schemas.openxmlformats.org/drawingml/2006/main" r:embed="imgId45141754"/>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info</a:t>
            </a:r>
          </a:p>
        </p:txBody>
      </p:sp>
    </p:spTree>
    <p:clrMapOvr>
      <a:masterClrMapping xmlns:a="http://schemas.openxmlformats.org/drawingml/2006/main"/>
    </p:clrMapOvr>
  </p:cSld>
</p:sld>
</file>

<file path=ppt/slides/slidec.xml><?xml version="1.0" encoding="utf-8"?>
<p:sld xmlns:p="http://schemas.openxmlformats.org/presentationml/2006/main">
  <p:cSld>
    <p:spTree>
      <p:nvGrpSpPr>
        <p:cNvPr id="1" name=""/>
        <p:cNvGrpSpPr/>
        <p:nvPr/>
      </p:nvGrpSpPr>
      <p:grpSpPr/>
      <p:pic>
        <p:nvPicPr>
          <p:cNvPr id="3" name="Picture" title="This slide contains the following visuals: textbox ,image ,shape ,card ,textbox ,card ,Home ,actionButton ,actionButton ,actionButton. Please refer to the notes on this slide for details">
            <a:hlinkClick xmlns:r="http://schemas.openxmlformats.org/officeDocument/2006/relationships" xmlns:a="http://schemas.openxmlformats.org/drawingml/2006/main" r:id="RelId10"/>
          </p:cNvPr>
          <p:cNvPicPr>
            <a:picLocks xmlns:a="http://schemas.openxmlformats.org/drawingml/2006/main" noChangeAspect="1"/>
          </p:cNvPicPr>
          <p:nvPr/>
        </p:nvPicPr>
        <p:blipFill>
          <a:blip xmlns:r="http://schemas.openxmlformats.org/officeDocument/2006/relationships" xmlns:a="http://schemas.openxmlformats.org/drawingml/2006/main" r:embed="imgId45141755"/>
          <a:stretch xmlns:a="http://schemas.openxmlformats.org/drawingml/2006/main">
            <a:fillRect/>
          </a:stretch>
        </p:blipFill>
        <p:spPr>
          <a:xfrm xmlns:a="http://schemas.openxmlformats.org/drawingml/2006/main">
            <a:off x="76200" y="0"/>
            <a:ext cx="12020550" cy="6858000"/>
          </a:xfrm>
          <a:prstGeom xmlns:a="http://schemas.openxmlformats.org/drawingml/2006/main" prst="rect">
            <a:avLst/>
          </a:prstGeom>
          <a:noFill xmlns:a="http://schemas.openxmlformats.org/drawingml/2006/main"/>
        </p:spPr>
      </p:pic>
      <p:sp>
        <p:nvSpPr>
          <p:cNvPr id="4" name="Title" hidden="1"/>
          <p:cNvSpPr>
            <a:spLocks xmlns:a="http://schemas.openxmlformats.org/drawingml/2006/main" noGrp="1"/>
          </p:cNvSpPr>
          <p:nvPr>
            <p:ph type="title"/>
          </p:nvPr>
        </p:nvSpPr>
        <p:spPr/>
        <p:txBody>
          <a:bodyPr xmlns:a="http://schemas.openxmlformats.org/drawingml/2006/main"/>
          <a:lstStyle xmlns:a="http://schemas.openxmlformats.org/drawingml/2006/main"/>
          <a:p xmlns:a="http://schemas.openxmlformats.org/drawingml/2006/main">
            <a:r>
              <a:t>Support</a:t>
            </a:r>
          </a:p>
        </p:txBody>
      </p:sp>
    </p:spTree>
    <p:clrMapOvr>
      <a:masterClrMapping xmlns:a="http://schemas.openxmlformats.org/drawingml/2006/main"/>
    </p:clrMapOvr>
  </p:cSld>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TotalTime>
  <Words>27</Words>
  <Application>Microsoft Office PowerPoint</Application>
  <PresentationFormat>Widescreen</PresentationFormat>
  <Paragraphs>6</Paragraphs>
  <Slides>1</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Arial</vt:lpstr>
      <vt:lpstr>Calibri</vt:lpstr>
      <vt:lpstr>Calibri Light</vt:lpstr>
      <vt:lpstr>Segoe UI</vt:lpstr>
      <vt:lpstr>Segoe UI Light</vt:lpstr>
      <vt:lpstr>Segoe UI Semibold</vt:lpstr>
      <vt:lpstr>Custom Design</vt:lpstr>
      <vt:lpstr>#Name of Power BI report#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Power BI</dc:creator>
  <cp:lastModifiedBy>Brian Butler</cp:lastModifiedBy>
  <cp:revision>4</cp:revision>
  <dcterms:created xsi:type="dcterms:W3CDTF">2016-09-04T11:54:55Z</dcterms:created>
  <dcterms:modified xsi:type="dcterms:W3CDTF">2020-11-25T15:29:01Z</dcterms:modified>
</cp:coreProperties>
</file>